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tags/tag22.xml" ContentType="application/vnd.openxmlformats-officedocument.presentationml.tags+xml"/>
  <Override PartName="/ppt/notesSlides/notesSlide21.xml" ContentType="application/vnd.openxmlformats-officedocument.presentationml.notesSlide+xml"/>
  <Override PartName="/ppt/tags/tag23.xml" ContentType="application/vnd.openxmlformats-officedocument.presentationml.tags+xml"/>
  <Override PartName="/ppt/notesSlides/notesSlide22.xml" ContentType="application/vnd.openxmlformats-officedocument.presentationml.notesSlide+xml"/>
  <Override PartName="/ppt/tags/tag24.xml" ContentType="application/vnd.openxmlformats-officedocument.presentationml.tags+xml"/>
  <Override PartName="/ppt/notesSlides/notesSlide23.xml" ContentType="application/vnd.openxmlformats-officedocument.presentationml.notesSlide+xml"/>
  <Override PartName="/ppt/tags/tag25.xml" ContentType="application/vnd.openxmlformats-officedocument.presentationml.tags+xml"/>
  <Override PartName="/ppt/notesSlides/notesSlide24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92" r:id="rId3"/>
    <p:sldId id="283" r:id="rId4"/>
    <p:sldId id="258" r:id="rId5"/>
    <p:sldId id="260" r:id="rId6"/>
    <p:sldId id="262" r:id="rId7"/>
    <p:sldId id="263" r:id="rId8"/>
    <p:sldId id="261" r:id="rId9"/>
    <p:sldId id="259" r:id="rId10"/>
    <p:sldId id="266" r:id="rId11"/>
    <p:sldId id="264" r:id="rId12"/>
    <p:sldId id="265" r:id="rId13"/>
    <p:sldId id="267" r:id="rId14"/>
    <p:sldId id="268" r:id="rId15"/>
    <p:sldId id="286" r:id="rId16"/>
    <p:sldId id="290" r:id="rId17"/>
    <p:sldId id="289" r:id="rId18"/>
    <p:sldId id="288" r:id="rId19"/>
    <p:sldId id="269" r:id="rId20"/>
    <p:sldId id="257" r:id="rId21"/>
    <p:sldId id="271" r:id="rId22"/>
    <p:sldId id="287" r:id="rId23"/>
    <p:sldId id="285" r:id="rId24"/>
    <p:sldId id="293" r:id="rId25"/>
    <p:sldId id="284" r:id="rId26"/>
    <p:sldId id="281" r:id="rId27"/>
  </p:sldIdLst>
  <p:sldSz cx="12192000" cy="6858000"/>
  <p:notesSz cx="6858000" cy="9144000"/>
  <p:custDataLst>
    <p:tags r:id="rId29"/>
  </p:custData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FFF"/>
    <a:srgbClr val="F8F9FA"/>
    <a:srgbClr val="FFFEFF"/>
    <a:srgbClr val="561B64"/>
    <a:srgbClr val="333333"/>
    <a:srgbClr val="82D5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26"/>
    <p:restoredTop sz="71355" autoAdjust="0"/>
  </p:normalViewPr>
  <p:slideViewPr>
    <p:cSldViewPr snapToGrid="0">
      <p:cViewPr varScale="1">
        <p:scale>
          <a:sx n="84" d="100"/>
          <a:sy n="84" d="100"/>
        </p:scale>
        <p:origin x="68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sv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F663-7E36-284F-93AD-25D19950C905}" type="datetimeFigureOut">
              <a:rPr lang="es-ES_tradnl" smtClean="0"/>
              <a:t>17/01/2020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1BD0E-354B-C440-9698-83F7F74945A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63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spnet/core/security/app-secrets?view=aspnetcore-3.1&amp;tabs=windows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spnet/core/security/app-secrets?view=aspnetcore-3.1&amp;tabs=windows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ctive-directory/managed-identities-azure-resources/overview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ctive-directory/managed-identities-azure-resources/services-support-managed-identities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ctive-directory/managed-identities-azure-resources/services-support-managed-identities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spnet/core/security/app-secrets?view=aspnetcore-3.1&amp;tabs=windows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microservices.org/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ctive-directory/managed-identities-azure-resources/overview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amnhandy.com/2015/09/10/how-putting-credentials-in-git-can-cost-you-at-least-6500-in-just-a-few-hours/comment-page-1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11954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LO INTERESANTE</a:t>
            </a:r>
            <a:r>
              <a:rPr lang="es-ES" baseline="0" dirty="0"/>
              <a:t> DE ESTA SOLUCION ES QUE NO DEPENDE DE UN .GITIGNORE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424303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VEAMOS</a:t>
            </a:r>
            <a:r>
              <a:rPr lang="en-GB" baseline="0" dirty="0"/>
              <a:t> ENTONCES LA PRIMERA DEMO CON </a:t>
            </a:r>
            <a:r>
              <a:rPr lang="en-GB" dirty="0"/>
              <a:t>.NET CORE SECRET MANAGER TANTO</a:t>
            </a:r>
            <a:r>
              <a:rPr lang="en-GB" baseline="0" dirty="0"/>
              <a:t> EN UNA APPLCIACION DE CONSOLA COMO WEB</a:t>
            </a:r>
            <a:endParaRPr lang="en-GB" dirty="0"/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https://docs.microsoft.com/en-us/aspnet/core/security/app-secrets?view=aspnetcore-3.1&amp;tabs=windows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dotnet</a:t>
            </a:r>
            <a:r>
              <a:rPr lang="en-GB" dirty="0"/>
              <a:t> user-secrets </a:t>
            </a:r>
            <a:r>
              <a:rPr lang="en-GB" dirty="0" err="1"/>
              <a:t>init</a:t>
            </a:r>
            <a:endParaRPr lang="en-GB" dirty="0"/>
          </a:p>
          <a:p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dotnet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user-secrets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set "USERSECRET" "Carlos es fan de del Real Madrid“</a:t>
            </a:r>
          </a:p>
          <a:p>
            <a:r>
              <a:rPr lang="en-GB" dirty="0"/>
              <a:t>dotnet user-secrets 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B6DC15-436E-46C0-AF4D-477E904930C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3238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Que os</a:t>
            </a:r>
            <a:r>
              <a:rPr lang="es-ES" baseline="0" dirty="0"/>
              <a:t> </a:t>
            </a:r>
            <a:r>
              <a:rPr lang="es-ES" baseline="0"/>
              <a:t>parece si os </a:t>
            </a:r>
            <a:r>
              <a:rPr lang="es-ES" baseline="0" dirty="0"/>
              <a:t>os digo que podemos usar un </a:t>
            </a:r>
            <a:r>
              <a:rPr lang="es-ES" baseline="0" dirty="0" err="1"/>
              <a:t>key</a:t>
            </a:r>
            <a:r>
              <a:rPr lang="es-ES" baseline="0" dirty="0"/>
              <a:t> </a:t>
            </a:r>
            <a:r>
              <a:rPr lang="es-ES" baseline="0" dirty="0" err="1"/>
              <a:t>vault</a:t>
            </a:r>
            <a:r>
              <a:rPr lang="es-ES" baseline="0" dirty="0"/>
              <a:t> de forma bastante transparente para obtener los mismos resultados y que los secretos estén todos gestionados en Azure?</a:t>
            </a:r>
          </a:p>
          <a:p>
            <a:endParaRPr lang="es-ES" baseline="0" dirty="0"/>
          </a:p>
          <a:p>
            <a:r>
              <a:rPr lang="es-ES" baseline="0" dirty="0"/>
              <a:t>PUES OS PRESENTO EL AZURE KEY VAULT SECRET MANAGER, UNA SOLUCION EN LA CUAL LOS SECRETO SE GESTIONAN EN UN KEY VAULT Y QUE PARA QUE FUNCIONEN TENEIS QUE TENER ACCESO A LISTAR Y OBTENER SECRETOS A TRAVÉS DE UNA POLITICA.</a:t>
            </a:r>
          </a:p>
          <a:p>
            <a:endParaRPr lang="es-ES" baseline="0" dirty="0"/>
          </a:p>
          <a:p>
            <a:r>
              <a:rPr lang="es-ES" baseline="0" dirty="0"/>
              <a:t>TENEIS QUE TOAMR EN CUANTA QUE SI VUESTRO SECRETO REQUIER DE USAR DOS PUNTOS ESTOS DEBEN SER SUSTITUIDOS POR DOS GUIONES EN LA DEFINICION DENTRO DEL KEY VAULT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5678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VEAMOS UNA</a:t>
            </a:r>
            <a:r>
              <a:rPr lang="en-GB" baseline="0" dirty="0"/>
              <a:t> DEMO DEL KEYVAULT SECRET MANAGER</a:t>
            </a:r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https://docs.microsoft.com/en-us/aspnet/core/security/app-secrets?view=aspnetcore-3.1&amp;tabs=windows</a:t>
            </a:r>
            <a:endParaRPr lang="en-GB" dirty="0"/>
          </a:p>
          <a:p>
            <a:endParaRPr lang="en-GB" dirty="0"/>
          </a:p>
          <a:p>
            <a:r>
              <a:rPr lang="en-GB" dirty="0"/>
              <a:t>Azure Key Vault Secret Manager</a:t>
            </a:r>
          </a:p>
          <a:p>
            <a:r>
              <a:rPr lang="en-GB" dirty="0"/>
              <a:t>Options Pattern</a:t>
            </a:r>
          </a:p>
          <a:p>
            <a:r>
              <a:rPr lang="en-GB" dirty="0"/>
              <a:t>Filters</a:t>
            </a:r>
          </a:p>
          <a:p>
            <a:endParaRPr lang="en-GB" dirty="0"/>
          </a:p>
          <a:p>
            <a:r>
              <a:rPr lang="en-GB" dirty="0"/>
              <a:t>dotnet user-secrets </a:t>
            </a:r>
            <a:r>
              <a:rPr lang="en-GB" dirty="0" err="1"/>
              <a:t>init</a:t>
            </a:r>
            <a:endParaRPr lang="en-GB" dirty="0"/>
          </a:p>
          <a:p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dotnet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user-secrets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set "USERSECRET" "Carlos es fan de del Real Madrid“</a:t>
            </a:r>
          </a:p>
          <a:p>
            <a:r>
              <a:rPr lang="en-GB" dirty="0"/>
              <a:t>dotnet user-secrets list</a:t>
            </a:r>
          </a:p>
          <a:p>
            <a:endParaRPr lang="en-GB" dirty="0"/>
          </a:p>
          <a:p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Configuration.Reload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();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B6DC15-436E-46C0-AF4D-477E904930C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3036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/>
              <a:t>HEMOS VISTO QUE LA SOLUCION ANTERIOR NOS OBLIGA A ESTAR LOGADOS EN AZURE O A COLOCAR UN SCRETO COMO VARIABLE DE ENTORNO PARA PODER CONECTAR CON EL KEY VAULT. </a:t>
            </a:r>
          </a:p>
          <a:p>
            <a:endParaRPr lang="es-ES" baseline="0" dirty="0"/>
          </a:p>
          <a:p>
            <a:r>
              <a:rPr lang="es-ES" baseline="0" dirty="0"/>
              <a:t>QUE SI OS DIGOQUE PODEMOS DARLE UNA VUELTA DE TUERCA MAS A ESTO Y QUE PODEMOS HACER QUE NUESTRA APLCIACIONES FUNCIONE DE FORMA SEGURA EN AZURE SIN ESTAR PENDIENTES DE UNA SOLA CREDENCIAL? </a:t>
            </a:r>
          </a:p>
          <a:p>
            <a:endParaRPr lang="es-ES" baseline="0" dirty="0"/>
          </a:p>
          <a:p>
            <a:r>
              <a:rPr lang="es-ES" baseline="0" dirty="0"/>
              <a:t>OS PRESENTO AZURE MANAGED IDENDTITY QUE ES UNA CARACTERISTICA QUE PERMITE JUSTO ESO! QUE TUS APLCIACIONES ACCEDAN A UN KEY VAULT O CUALQUIER SERVICO QUE SOPORTE AUTENTICACION CON AZURE AD SIN NECESIDAD DE TENER QUE GUARDAR EL ID Y EL SECRETO DE UN SERVICE PRINCIPAL EN VUESTRA APLICACION. </a:t>
            </a:r>
          </a:p>
          <a:p>
            <a:endParaRPr lang="es-ES" baseline="0" dirty="0"/>
          </a:p>
          <a:p>
            <a:r>
              <a:rPr lang="es-ES" baseline="0" dirty="0"/>
              <a:t>ES GRATIS Y EXISTEN DE DOS TIPOS: ASIGANDAS POR EL USUARIO O ASIGANDAS POR EL SISTEMA.</a:t>
            </a:r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https://docs.microsoft.com/en-us/azure/active-directory/managed-identities-azure-resources/overview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B6DC15-436E-46C0-AF4D-477E904930C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95698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ARM receives a request to enable the system-assigned managed identity on a VM.</a:t>
            </a:r>
          </a:p>
          <a:p>
            <a:pPr marL="228600" indent="-228600">
              <a:buFont typeface="+mj-lt"/>
              <a:buAutoNum type="arabicPeriod"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ARM creates a service principal in Azure AD for the identity of the VM.</a:t>
            </a:r>
          </a:p>
          <a:p>
            <a:pPr marL="228600" indent="-228600">
              <a:buFont typeface="+mj-lt"/>
              <a:buAutoNum type="arabicPeriod"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ARM configures the identity on the VM by updating the Azure Instance Metadata Service identity endpoint with the service principal client ID and certificate.</a:t>
            </a:r>
          </a:p>
          <a:p>
            <a:pPr marL="228600" indent="-228600">
              <a:buFont typeface="+mj-lt"/>
              <a:buAutoNum type="arabicPeriod"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call Key Vault, grant your code access to the specific secret or key in Key Vault.</a:t>
            </a:r>
          </a:p>
          <a:p>
            <a:pPr marL="228600" indent="-228600">
              <a:buFont typeface="+mj-lt"/>
              <a:buAutoNum type="arabicPeriod"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 code that's running on the VM can request a token from the Azure Instance Metadata service endpoint, accessible only from within the VM: http://169.254.169.254/metadata/identity/oauth2/token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resource parameter specifies the service to which the token is sent. To authenticate to Azure Resource Manager, use resource=https://management.azure.com/.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 version parameter specifies the IMDS version, use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-version=2018-02-01 or greater.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call is made to Azure AD to request an access token (as specified in step 5) by using the client ID and certificate configured in step 3. Azure AD returns a JSON Web Token (JWT) access token.</a:t>
            </a:r>
          </a:p>
          <a:p>
            <a:pPr marL="228600" indent="-228600">
              <a:buFont typeface="+mj-lt"/>
              <a:buAutoNum type="arabicPeriod"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rabicPeriod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 code sends the access token on a call to a service that supports Azure AD authentication.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B6DC15-436E-46C0-AF4D-477E904930C5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67117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s-ES" baseline="0" dirty="0"/>
              <a:t>AZURE INSTANCE METADATA SERVICE ES UN ENDPOINT REST</a:t>
            </a:r>
          </a:p>
          <a:p>
            <a:pPr algn="l"/>
            <a:endParaRPr lang="es-ES" baseline="0" dirty="0"/>
          </a:p>
          <a:p>
            <a:pPr algn="l"/>
            <a:r>
              <a:rPr lang="es-ES" baseline="0" dirty="0"/>
              <a:t>Y ES UN IP 169.254.169.254 QUE SOLO PUEDE SER ACCEDIDO DESDE SERVCIOS DE AZURE ARM.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219821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/>
              <a:t>ESTA ES LA LISTA DE SERVICIOS QUE SOPORTAN MANAGED IDENTITIES</a:t>
            </a:r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https://docs.microsoft.com/en-us/azure/active-directory/managed-identities-azure-resources/services-support-managed-identities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129179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baseline="0" dirty="0"/>
              <a:t>Y ESTA LA LISTA DE SERVICIOS QUE SOPORTAN AUTENTCACION VIA AZURE AD</a:t>
            </a:r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https://docs.microsoft.com/en-us/azure/active-directory/managed-identities-azure-resources/services-support-managed-identities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122216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VEAMOS UNA DEMO CON UNA AZURE WEB APP Y QUE</a:t>
            </a:r>
            <a:r>
              <a:rPr lang="en-GB" baseline="0" dirty="0"/>
              <a:t> UTILIZA ESTA MAGIA </a:t>
            </a:r>
            <a:r>
              <a:rPr lang="en-GB" dirty="0"/>
              <a:t>NEGRA PARA</a:t>
            </a:r>
            <a:r>
              <a:rPr lang="en-GB" baseline="0" dirty="0"/>
              <a:t> OBTENER LOS SECRETOS.</a:t>
            </a:r>
            <a:endParaRPr lang="en-GB" dirty="0"/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https://docs.microsoft.com/en-us/aspnet/core/security/app-secrets?view=aspnetcore-3.1&amp;tabs=windows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B6DC15-436E-46C0-AF4D-477E904930C5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6372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01BD0E-354B-C440-9698-83F7F74945AC}" type="slidenum">
              <a:rPr kumimoji="0" lang="es-ES_trad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s-ES_trad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20164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AHORA VAMOS</a:t>
            </a:r>
            <a:r>
              <a:rPr lang="en-GB" baseline="0" dirty="0"/>
              <a:t> A VER LO QUE SUCEDE EN EL MUNDILLO DE LOS PALABROS COMO MICROSERVICIOS Y CONTENEDORES. </a:t>
            </a:r>
          </a:p>
          <a:p>
            <a:endParaRPr lang="en-GB" baseline="0" dirty="0"/>
          </a:p>
          <a:p>
            <a:r>
              <a:rPr lang="en-GB" baseline="0" dirty="0"/>
              <a:t>LAS SOLUCIONES BASADAS DIRECTAMENTE EN EL KEYVAULT SECRET MANAGER ACOPLAN DIRECTAMENTE NUESTAR APLICACION CON ESA SOLUCION Y CON AZURE</a:t>
            </a:r>
          </a:p>
          <a:p>
            <a:endParaRPr lang="en-GB" baseline="0" dirty="0"/>
          </a:p>
          <a:p>
            <a:r>
              <a:rPr lang="en-GB" baseline="0" dirty="0"/>
              <a:t>LO QUE IMPLICA QUE NO CUMPLIMOS CON UNOS DE LOS FACTORES DE APOSTAR POR LA NEUTRALIDAD RESPECTO AL VENDOR. </a:t>
            </a:r>
          </a:p>
          <a:p>
            <a:endParaRPr lang="en-GB" baseline="0" dirty="0"/>
          </a:p>
          <a:p>
            <a:r>
              <a:rPr lang="en-GB" baseline="0" dirty="0"/>
              <a:t>Y CREEDME MUCHOS DE MIS CLIENTES SE PREOCUPAN POR ESTO.</a:t>
            </a:r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https://openmicroservices.org/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B6DC15-436E-46C0-AF4D-477E904930C5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89024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Y AHORA METEMOS EN LA FOTO</a:t>
            </a:r>
            <a:r>
              <a:rPr lang="es-ES" baseline="0" dirty="0"/>
              <a:t> A KUBERNETES, QUE TIENE SU PROPIA SOLUCION PARA GESTIONAR SECRETOS Y QUE TAMPOCO GUSTA A MIS CLIENTES</a:t>
            </a:r>
          </a:p>
          <a:p>
            <a:endParaRPr lang="es-ES" baseline="0" dirty="0"/>
          </a:p>
          <a:p>
            <a:r>
              <a:rPr lang="es-ES" baseline="0" dirty="0"/>
              <a:t>QUEREMOS EVIATR DEPENDENCIAS DIRECTAS CON EL KEY VAULT</a:t>
            </a:r>
          </a:p>
          <a:p>
            <a:endParaRPr lang="es-ES" baseline="0" dirty="0"/>
          </a:p>
          <a:p>
            <a:r>
              <a:rPr lang="es-ES" baseline="0" dirty="0"/>
              <a:t>SABEMOS QUE TODO LENGUAJE QUE SE RESPETA HOY EN DIA PUEDE LEER CONFIGURACION DE VARIABLES DE ENTRNO DE FORMA TRANSPARENTE</a:t>
            </a:r>
          </a:p>
          <a:p>
            <a:endParaRPr lang="es-ES" baseline="0" dirty="0"/>
          </a:p>
          <a:p>
            <a:r>
              <a:rPr lang="es-ES" baseline="0" dirty="0"/>
              <a:t>Y NECESITAMOS UNA SOLUCION EN LA QUE MANTENGAMOS NUESTROS DESPLIGUES Y APLPCIACIONES LO MAS SIMPLE POSIBLE.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21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146176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/>
              <a:t>ANTES OMITI A POSTA LA POSIBILIDA DE UTILIZAR MANAGED IDENTITIES CON KUBERNETES Y POR TANTO QUE NUESTROS PODS PUEDEN ACCEDER DE FORMA SEURA A LOS KEY VAULTS TAL Y COMO VIMOS EN EL EJEMPLO DE LA WEB APP.</a:t>
            </a:r>
          </a:p>
          <a:p>
            <a:endParaRPr lang="es-ES" baseline="0" dirty="0">
              <a:hlinkClick r:id="rId3"/>
            </a:endParaRPr>
          </a:p>
          <a:p>
            <a:r>
              <a:rPr lang="en-GB" dirty="0">
                <a:hlinkClick r:id="rId3"/>
              </a:rPr>
              <a:t>https://docs.microsoft.com/en-us/azure/active-directory/managed-identities-azure-resources/overview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B6DC15-436E-46C0-AF4D-477E904930C5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78929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VEAMOS</a:t>
            </a:r>
            <a:r>
              <a:rPr lang="es-ES" baseline="0" dirty="0"/>
              <a:t> MI PET PROJECT: ATARRAYA QUE INTENTA SOLUCIONAR ESTE PROBLEMA.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23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286640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Y AHORA METEMOS EN LA FOTO</a:t>
            </a:r>
            <a:r>
              <a:rPr lang="es-ES" baseline="0" dirty="0"/>
              <a:t> A KUBERNETES, QUE TIENE SU PROPIA SOLUCION PARA GESTIONAR SECRETOS Y QUE TAMPOCO GUSTA A MIS CLIENTES</a:t>
            </a:r>
          </a:p>
          <a:p>
            <a:r>
              <a:rPr lang="es-ES" baseline="0" dirty="0"/>
              <a:t>QUEREMOS EVIATR DEPENDENCIAS DIRECTAS CON EL KEY VAULT</a:t>
            </a:r>
          </a:p>
          <a:p>
            <a:endParaRPr lang="es-ES" baseline="0" dirty="0"/>
          </a:p>
          <a:p>
            <a:r>
              <a:rPr lang="es-ES" baseline="0" dirty="0"/>
              <a:t>SABEMOS QUE TODO LENGUAJE QUE SE RESPETA HOY EN DIA PUEDE LEER CONFIGURACION DE VARIABLES DE ENTRNO DE FORMA TRANSPARENTE</a:t>
            </a:r>
          </a:p>
          <a:p>
            <a:endParaRPr lang="es-ES" baseline="0" dirty="0"/>
          </a:p>
          <a:p>
            <a:r>
              <a:rPr lang="es-ES" baseline="0" dirty="0"/>
              <a:t>Y NECESITAMOS UNA SOLUCION EN LA QUE MANTENGAMOS NUESTROS DESPLIGUES Y APLPCIACIONES LO MAS SIMPLE POSIBLE.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24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38567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MIL GRACIAS A TODOS LOS PATROCINADORES</a:t>
            </a:r>
            <a:r>
              <a:rPr lang="es-ES" baseline="0" dirty="0"/>
              <a:t> QUE HACEN POSIBLE QUE ESTEMOS AQUÍ, QUE NOS LO PASEMOS BIEN Y APRENDER DE FORMA GRATUITA</a:t>
            </a:r>
          </a:p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20191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QUE</a:t>
            </a:r>
            <a:r>
              <a:rPr lang="es-ES" baseline="0" dirty="0"/>
              <a:t> QUIERO QUE CONSIGAMOS HOY? </a:t>
            </a:r>
          </a:p>
          <a:p>
            <a:endParaRPr lang="es-ES" baseline="0" dirty="0"/>
          </a:p>
          <a:p>
            <a:r>
              <a:rPr lang="es-ES" baseline="0" dirty="0"/>
              <a:t>PUES QUE OS VAYAIS CONVENCIDOS DE COMO IMPLEMENTAR SOLUCIONES </a:t>
            </a:r>
          </a:p>
          <a:p>
            <a:endParaRPr lang="es-ES" baseline="0" dirty="0"/>
          </a:p>
          <a:p>
            <a:r>
              <a:rPr lang="es-ES" baseline="0" dirty="0"/>
              <a:t>PARA EVITAR EL USO DE CREDENCIALES EN LA CONFIGURACION DE VUESTRO CODIGO </a:t>
            </a:r>
          </a:p>
          <a:p>
            <a:endParaRPr lang="es-ES" baseline="0" dirty="0"/>
          </a:p>
          <a:p>
            <a:r>
              <a:rPr lang="es-ES" baseline="0" dirty="0"/>
              <a:t>Y POR TANTO MANTENERLAS FUERA DE VUESTROS REPOS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9893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aseline="0" dirty="0"/>
              <a:t>COMENZAMOS CON UNA HISTORIA DE LA VIDA REAL, DONDE UN DESARROLLADOR INTENTO CREAR UN REPO PRIVADO EN GITHUB UTILIZANDO UNA EXTENSION DE VS </a:t>
            </a:r>
          </a:p>
          <a:p>
            <a:endParaRPr lang="es-ES" baseline="0" dirty="0"/>
          </a:p>
          <a:p>
            <a:r>
              <a:rPr lang="es-ES" baseline="0" dirty="0"/>
              <a:t>PERO QUE PASO? LA EXTENSION TENIA UN BUG Y EL REPO SE CREO PUBLICO!!!!! </a:t>
            </a:r>
          </a:p>
          <a:p>
            <a:endParaRPr lang="es-ES" baseline="0" dirty="0"/>
          </a:p>
          <a:p>
            <a:r>
              <a:rPr lang="es-ES" baseline="0" dirty="0"/>
              <a:t>NUESTRO AMIGO DEV YA HABÍA SUBIDO AL REPO SUS CLAVES DE ACCESO A AWS </a:t>
            </a:r>
          </a:p>
          <a:p>
            <a:endParaRPr lang="es-ES" baseline="0" dirty="0"/>
          </a:p>
          <a:p>
            <a:r>
              <a:rPr lang="es-ES" baseline="0" dirty="0"/>
              <a:t>Y CLARO HAY GENTE MALICIOSA QUE SE DEDICA A MIRAR REPOS BUSCANDO CREDENCIALES Y CUANDO CONSIGUIERON LAS DEL COLEGA PUES DESPLEGARON RECURSOS QUE TERMINARON POR CONSUMIR 6500 EUROS!!!!</a:t>
            </a:r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https://damnhandy.com/2015/09/10/how-putting-credentials-in-git-can-cost-you-at-least-6500-in-just-a-few-hours/comment-page-1/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B6DC15-436E-46C0-AF4D-477E904930C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0513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YA</a:t>
            </a:r>
            <a:r>
              <a:rPr lang="es-ES" baseline="0" dirty="0"/>
              <a:t> ME IMAGINO LA CARA QUE SE TE QUEDA CUANDO AWS TE DICE QUE LES DEBES ESA PASTA!!!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6372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 COMO</a:t>
            </a:r>
            <a:r>
              <a:rPr lang="es-ES" baseline="0" dirty="0"/>
              <a:t> MIRAS A TUS COSAS MIENTRAS SALES DE LA OFICINA...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62520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QUE</a:t>
            </a:r>
            <a:r>
              <a:rPr lang="es-ES" baseline="0" dirty="0"/>
              <a:t> CONSEJOS OS PUEDO DAR?</a:t>
            </a:r>
          </a:p>
          <a:p>
            <a:endParaRPr lang="es-ES" baseline="0" dirty="0"/>
          </a:p>
          <a:p>
            <a:r>
              <a:rPr lang="es-ES" baseline="0" dirty="0"/>
              <a:t>PUES TOMANDO EN CUENTA QUE EL CONCEPTO DE CREDENCIALES TOMA EN CUENTA: PASSWORDS, CALVES SSH, CERTIFICADOS, TOKENS, CADENAS DE CONEXÓN, ETC</a:t>
            </a:r>
          </a:p>
          <a:p>
            <a:endParaRPr lang="es-ES" baseline="0" dirty="0"/>
          </a:p>
          <a:p>
            <a:r>
              <a:rPr lang="es-ES" baseline="0" dirty="0"/>
              <a:t>NUNCA NUNCAAAAA NEVER SUBAIS LAS CREDNECIALES A UN REPO SIN IMPORTAR SI SON PRIVADOS O PUBLICOS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91903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CONOCEIS</a:t>
            </a:r>
            <a:r>
              <a:rPr lang="es-ES" baseline="0" dirty="0"/>
              <a:t> EL SECRET MANAGER DE .NET CORE?</a:t>
            </a:r>
          </a:p>
          <a:p>
            <a:endParaRPr lang="es-ES" baseline="0" dirty="0"/>
          </a:p>
          <a:p>
            <a:r>
              <a:rPr lang="es-ES" baseline="0" dirty="0"/>
              <a:t>PUES ES UNA HERRAMIENTA QUE PERMITE SEPARAR LA UBICACIÓN DE LOS SECRETOS O CREDENCIALES DE LA UBICACIÓN DE VUESTROS PROYECTOS.</a:t>
            </a:r>
          </a:p>
          <a:p>
            <a:endParaRPr lang="es-ES" baseline="0" dirty="0"/>
          </a:p>
          <a:p>
            <a:r>
              <a:rPr lang="es-ES" baseline="0" dirty="0"/>
              <a:t>LOS SCRETOS SE GUARDAN EN UNA CARPETA USER SECRETS DE VUESTRO PERFIL.</a:t>
            </a:r>
          </a:p>
          <a:p>
            <a:endParaRPr lang="es-ES" baseline="0" dirty="0"/>
          </a:p>
          <a:p>
            <a:r>
              <a:rPr lang="es-ES" baseline="0" dirty="0"/>
              <a:t>LOS SECRETOS QUEDAN ASOCIADOS AL PROYECTO A TRAVES DE UAN PROPIEDAD DEL CSPROJ LO QUE FACILITA INCLUSO QUE PODAMOS COMPARTIR LOS SECRETOS ENTRE PROYECTOS.</a:t>
            </a:r>
          </a:p>
          <a:p>
            <a:endParaRPr lang="es-ES" baseline="0" dirty="0"/>
          </a:p>
          <a:p>
            <a:r>
              <a:rPr lang="es-ES" baseline="0" dirty="0"/>
              <a:t>COMO LOS SECRETOS NO ESTAN FISICAMENTE EN LA MISMA CARPETA QUE VUESTRO PROYECTO, EVITAMOS QUE SE SUBAN A LOS REPO.</a:t>
            </a:r>
          </a:p>
          <a:p>
            <a:endParaRPr lang="es-ES" baseline="0" dirty="0"/>
          </a:p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2930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17/01/2020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70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17/01/2020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B72CA792-D146-9342-95DE-270094613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7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pic>
        <p:nvPicPr>
          <p:cNvPr id="11" name="Imagen 10" descr="Logo netcoreconf 2002">
            <a:extLst>
              <a:ext uri="{FF2B5EF4-FFF2-40B4-BE49-F238E27FC236}">
                <a16:creationId xmlns:a16="http://schemas.microsoft.com/office/drawing/2014/main" id="{2F663C3A-A960-E84F-81B3-BE5BCB578E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03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17/01/2020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Imagen 11" descr="Logo netcoreconf 2002">
            <a:extLst>
              <a:ext uri="{FF2B5EF4-FFF2-40B4-BE49-F238E27FC236}">
                <a16:creationId xmlns:a16="http://schemas.microsoft.com/office/drawing/2014/main" id="{019D85AC-A418-9147-8704-C7F91D0CD2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4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17/01/2020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ADB4CA7-93C0-5F44-8926-1301295FC8CE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763F998-C83B-8547-A6E3-3525FF3751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85823"/>
            <a:ext cx="12192000" cy="5608877"/>
          </a:xfrm>
          <a:prstGeom prst="rect">
            <a:avLst/>
          </a:prstGeom>
        </p:spPr>
      </p:pic>
      <p:pic>
        <p:nvPicPr>
          <p:cNvPr id="3" name="Imagen 2" descr="Logo netcoreconf 2002">
            <a:extLst>
              <a:ext uri="{FF2B5EF4-FFF2-40B4-BE49-F238E27FC236}">
                <a16:creationId xmlns:a16="http://schemas.microsoft.com/office/drawing/2014/main" id="{0164656C-8E29-3140-B717-049857FE8D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Agradecimientos</a:t>
            </a:r>
          </a:p>
        </p:txBody>
      </p:sp>
    </p:spTree>
    <p:extLst>
      <p:ext uri="{BB962C8B-B14F-4D97-AF65-F5344CB8AC3E}">
        <p14:creationId xmlns:p14="http://schemas.microsoft.com/office/powerpoint/2010/main" val="4913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B43E2-27E0-495E-B9C3-BE58A1931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6CD9A-1E71-4A7F-A017-6CC10E9ED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26D3C-5B7B-420C-83F5-4BC252270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C9EFC-9453-4A52-B78B-F57A0D733EE1}" type="datetimeFigureOut">
              <a:rPr lang="en-GB" smtClean="0"/>
              <a:t>17/01/2020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5DE08-19DC-4103-95CF-F2CF1CB6D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B6BD7B-6F5A-4FFB-9A4A-733C5044E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83C-FBF1-4EA8-B88E-734F69E5349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145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F632A5-097D-4FBA-B05E-4E49E0D46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17/01/2020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5BCA8F-5144-454E-9C63-0ABAC0C4C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803499-431B-4385-9F79-E5D3FAD5F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0425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17/01/2020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3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0" r:id="rId3"/>
    <p:sldLayoutId id="2147483662" r:id="rId4"/>
    <p:sldLayoutId id="2147483666" r:id="rId5"/>
    <p:sldLayoutId id="2147483667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0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video" Target="../media/media1.mp4"/><Relationship Id="rId7" Type="http://schemas.openxmlformats.org/officeDocument/2006/relationships/image" Target="../media/image4.svg"/><Relationship Id="rId2" Type="http://schemas.microsoft.com/office/2007/relationships/media" Target="../media/media1.mp4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1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2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7.xml"/><Relationship Id="rId4" Type="http://schemas.openxmlformats.org/officeDocument/2006/relationships/hyperlink" Target="mailto:info@netcoreconf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2020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985833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4A8748D-50CF-4BF8-A0BD-D01D82E607D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57" y="5109029"/>
            <a:ext cx="1342229" cy="15224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34FA022-7B61-4C8E-B2CA-2D957DA64C25}"/>
              </a:ext>
            </a:extLst>
          </p:cNvPr>
          <p:cNvSpPr txBox="1"/>
          <p:nvPr/>
        </p:nvSpPr>
        <p:spPr>
          <a:xfrm rot="21187121">
            <a:off x="888102" y="6089650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18/01/2020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3093829"/>
            <a:ext cx="5143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GB" sz="2400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Shhh</a:t>
            </a:r>
            <a:r>
              <a:rPr lang="en-GB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Secrets Should Stay Secret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F3D0B16-54D2-4B04-B9E5-587A4B429FB0}"/>
              </a:ext>
            </a:extLst>
          </p:cNvPr>
          <p:cNvSpPr txBox="1"/>
          <p:nvPr/>
        </p:nvSpPr>
        <p:spPr>
          <a:xfrm>
            <a:off x="2407640" y="5225891"/>
            <a:ext cx="39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Carlos Mendible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F707A79-631D-4BCB-9292-933CCC3620A0}"/>
              </a:ext>
            </a:extLst>
          </p:cNvPr>
          <p:cNvSpPr txBox="1"/>
          <p:nvPr/>
        </p:nvSpPr>
        <p:spPr>
          <a:xfrm>
            <a:off x="2407638" y="5564445"/>
            <a:ext cx="39550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Azure </a:t>
            </a:r>
            <a:r>
              <a:rPr lang="es-ES" sz="1600" i="1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Evangelist</a:t>
            </a: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@</a:t>
            </a:r>
            <a:r>
              <a:rPr lang="es-ES" sz="1600" i="1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everis</a:t>
            </a: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Azure &amp; </a:t>
            </a:r>
            <a:r>
              <a:rPr lang="es-ES" sz="1600" i="1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Developer</a:t>
            </a: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Technologies MVP</a:t>
            </a:r>
            <a:endParaRPr kumimoji="0" lang="es-E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7F6AFB6-20C3-4BCF-B654-8D2757EE233F}"/>
              </a:ext>
            </a:extLst>
          </p:cNvPr>
          <p:cNvSpPr txBox="1"/>
          <p:nvPr/>
        </p:nvSpPr>
        <p:spPr>
          <a:xfrm>
            <a:off x="2407636" y="6126301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@cmendibl3</a:t>
            </a:r>
            <a:endParaRPr kumimoji="0" lang="es-E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1761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BE788B-524A-46E8-AB9E-FBC87A6A77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5263" y="1538147"/>
            <a:ext cx="5961473" cy="466171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0CB2260-FF7A-4E83-B3AE-2C7199818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Secrets are Stored in a Separate Location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6721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E58CE-DAFA-49B1-8F27-32D42310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</a:t>
            </a:r>
          </a:p>
        </p:txBody>
      </p:sp>
      <p:pic>
        <p:nvPicPr>
          <p:cNvPr id="1026" name="Picture 2" descr="Image result for secret image free">
            <a:extLst>
              <a:ext uri="{FF2B5EF4-FFF2-40B4-BE49-F238E27FC236}">
                <a16:creationId xmlns:a16="http://schemas.microsoft.com/office/drawing/2014/main" id="{4EA97CE1-6E2A-4F15-ACAB-E0E603322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802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49674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41857-66C9-415F-B819-409BAF66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Azure Key Vault Secret Manager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694B7-EAA9-49CD-9345-D9C713EFF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Grant you and your team members access to the Key Vault. </a:t>
            </a:r>
          </a:p>
          <a:p>
            <a:r>
              <a:rPr lang="en-GB" dirty="0"/>
              <a:t>User Azure Active Directory group and add that security group access to the Key Vault. </a:t>
            </a:r>
          </a:p>
          <a:p>
            <a:r>
              <a:rPr lang="en-GB" dirty="0"/>
              <a:t>Assign Get and List under Secret Management Operations.</a:t>
            </a:r>
          </a:p>
          <a:p>
            <a:r>
              <a:rPr lang="en-GB" dirty="0"/>
              <a:t>Add your secret to Key Vault on the Azure portal. </a:t>
            </a:r>
          </a:p>
          <a:p>
            <a:r>
              <a:rPr lang="en-GB" dirty="0"/>
              <a:t>For nested configuration settings replace ':' with '--' so the Key Vault secret name is valid.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7549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E58CE-DAFA-49B1-8F27-32D42310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</a:t>
            </a:r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B4098329-DDC0-46CC-ACDE-AD03F07D8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1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86583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6E807-3CFB-4BA0-AC8F-705FA9845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Azure Managed Identity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05781-20CA-48B5-A39B-FA014318A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Allow your apps to authenticate with Azure Key Vault &amp; more using Azure AD authentication without credentials (Application ID and Password/Client Secret) stored in the app.</a:t>
            </a:r>
          </a:p>
          <a:p>
            <a:r>
              <a:rPr lang="en-GB" dirty="0"/>
              <a:t>Free with Azure AD for Azure subscriptions</a:t>
            </a:r>
          </a:p>
          <a:p>
            <a:r>
              <a:rPr lang="en-GB" dirty="0"/>
              <a:t>Types:</a:t>
            </a:r>
          </a:p>
          <a:p>
            <a:pPr lvl="1"/>
            <a:r>
              <a:rPr lang="en-GB" dirty="0"/>
              <a:t>System Assigned</a:t>
            </a:r>
          </a:p>
          <a:p>
            <a:pPr lvl="1"/>
            <a:r>
              <a:rPr lang="en-GB" dirty="0"/>
              <a:t>User Assigned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15020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6E807-3CFB-4BA0-AC8F-705FA9845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Azure Managed Identity</a:t>
            </a:r>
          </a:p>
        </p:txBody>
      </p:sp>
      <p:pic>
        <p:nvPicPr>
          <p:cNvPr id="1028" name="Picture 4" descr="Managed service identities and Azure VMs">
            <a:extLst>
              <a:ext uri="{FF2B5EF4-FFF2-40B4-BE49-F238E27FC236}">
                <a16:creationId xmlns:a16="http://schemas.microsoft.com/office/drawing/2014/main" id="{CA9DE751-C718-41CE-8BB9-3D6AE9E17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0993" y="1298053"/>
            <a:ext cx="5590013" cy="475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33425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E58CE-DAFA-49B1-8F27-32D42310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Azure Managed Identity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89AAF-E755-4671-B97F-AE69456E4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 Azure Instance Metadata Service (IMDS)</a:t>
            </a:r>
          </a:p>
          <a:p>
            <a:pPr lvl="1"/>
            <a:r>
              <a:rPr lang="en-GB" dirty="0"/>
              <a:t>REST endpoint</a:t>
            </a:r>
          </a:p>
          <a:p>
            <a:pPr lvl="1"/>
            <a:r>
              <a:rPr lang="en-GB" dirty="0"/>
              <a:t>The endpoint is available at a well-known non-routable IP address (</a:t>
            </a:r>
            <a:r>
              <a:rPr lang="en-GB" b="1" dirty="0"/>
              <a:t>169.254.169.254</a:t>
            </a:r>
            <a:r>
              <a:rPr lang="en-GB" dirty="0"/>
              <a:t>) that can be accessed only from within Azure ARM Services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18463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41857-66C9-415F-B819-409BAF66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Azure services that support managed identities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694B7-EAA9-49CD-9345-D9C713EFF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756"/>
            <a:ext cx="10515600" cy="467521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Azure Virtual Machines</a:t>
            </a:r>
          </a:p>
          <a:p>
            <a:r>
              <a:rPr lang="it-IT" dirty="0"/>
              <a:t>Azure Virtual Machine Scale Sets</a:t>
            </a:r>
          </a:p>
          <a:p>
            <a:r>
              <a:rPr lang="en-GB" dirty="0"/>
              <a:t>Azure App Service</a:t>
            </a:r>
          </a:p>
          <a:p>
            <a:r>
              <a:rPr lang="en-GB" dirty="0"/>
              <a:t>Azure Blueprints</a:t>
            </a:r>
          </a:p>
          <a:p>
            <a:r>
              <a:rPr lang="en-GB" dirty="0"/>
              <a:t>Azure Functions</a:t>
            </a:r>
          </a:p>
          <a:p>
            <a:r>
              <a:rPr lang="en-GB" dirty="0"/>
              <a:t>Azure Logic Apps</a:t>
            </a:r>
          </a:p>
          <a:p>
            <a:r>
              <a:rPr lang="en-GB" dirty="0"/>
              <a:t>Azure Data Factory V2</a:t>
            </a:r>
          </a:p>
          <a:p>
            <a:r>
              <a:rPr lang="en-GB" dirty="0"/>
              <a:t>Azure API Management</a:t>
            </a:r>
          </a:p>
          <a:p>
            <a:r>
              <a:rPr lang="en-GB" dirty="0"/>
              <a:t>Azure Container Instances</a:t>
            </a:r>
          </a:p>
          <a:p>
            <a:r>
              <a:rPr lang="en-GB" dirty="0"/>
              <a:t>Azure Container Registry Tasks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6632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41857-66C9-415F-B819-409BAF66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Azure services that support Azure AD authentication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694B7-EAA9-49CD-9345-D9C713EFF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Azure Resource Manager</a:t>
            </a:r>
          </a:p>
          <a:p>
            <a:r>
              <a:rPr lang="en-GB" dirty="0"/>
              <a:t>Azure Key Vault</a:t>
            </a:r>
          </a:p>
          <a:p>
            <a:r>
              <a:rPr lang="en-GB" dirty="0"/>
              <a:t>Azure Data Lake</a:t>
            </a:r>
          </a:p>
          <a:p>
            <a:r>
              <a:rPr lang="en-GB" dirty="0"/>
              <a:t>Azure SQL</a:t>
            </a:r>
          </a:p>
          <a:p>
            <a:r>
              <a:rPr lang="en-GB" dirty="0"/>
              <a:t>Azure Event Hubs</a:t>
            </a:r>
          </a:p>
          <a:p>
            <a:r>
              <a:rPr lang="en-GB" dirty="0"/>
              <a:t>Azure Service Bus</a:t>
            </a:r>
          </a:p>
          <a:p>
            <a:r>
              <a:rPr lang="en-GB" dirty="0"/>
              <a:t>Azure Storage blobs and queues</a:t>
            </a:r>
          </a:p>
          <a:p>
            <a:r>
              <a:rPr lang="en-GB" dirty="0"/>
              <a:t>Azure Analysis Services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718233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E58CE-DAFA-49B1-8F27-32D42310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</a:t>
            </a:r>
          </a:p>
        </p:txBody>
      </p:sp>
      <p:pic>
        <p:nvPicPr>
          <p:cNvPr id="3080" name="Picture 8" descr="Image result for mask black and white photography">
            <a:extLst>
              <a:ext uri="{FF2B5EF4-FFF2-40B4-BE49-F238E27FC236}">
                <a16:creationId xmlns:a16="http://schemas.microsoft.com/office/drawing/2014/main" id="{77F4BEF3-B29C-4F80-B9BD-DC3D1773F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32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5576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2020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985833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4A8748D-50CF-4BF8-A0BD-D01D82E607D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57" y="5109029"/>
            <a:ext cx="1342229" cy="15224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34FA022-7B61-4C8E-B2CA-2D957DA64C25}"/>
              </a:ext>
            </a:extLst>
          </p:cNvPr>
          <p:cNvSpPr txBox="1"/>
          <p:nvPr/>
        </p:nvSpPr>
        <p:spPr>
          <a:xfrm rot="21187121">
            <a:off x="888102" y="6089650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18/01/2020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3093829"/>
            <a:ext cx="5143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Shhh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: Secrets Should Stay Secret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F3D0B16-54D2-4B04-B9E5-587A4B429FB0}"/>
              </a:ext>
            </a:extLst>
          </p:cNvPr>
          <p:cNvSpPr txBox="1"/>
          <p:nvPr/>
        </p:nvSpPr>
        <p:spPr>
          <a:xfrm>
            <a:off x="2407640" y="5225891"/>
            <a:ext cx="39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Carlos Mendible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F707A79-631D-4BCB-9292-933CCC3620A0}"/>
              </a:ext>
            </a:extLst>
          </p:cNvPr>
          <p:cNvSpPr txBox="1"/>
          <p:nvPr/>
        </p:nvSpPr>
        <p:spPr>
          <a:xfrm>
            <a:off x="2407638" y="5564445"/>
            <a:ext cx="39550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Azure </a:t>
            </a:r>
            <a:r>
              <a:rPr kumimoji="0" lang="es-ES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Evangelist</a:t>
            </a: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 @</a:t>
            </a:r>
            <a:r>
              <a:rPr kumimoji="0" lang="es-ES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everis</a:t>
            </a: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Azure &amp; </a:t>
            </a:r>
            <a:r>
              <a:rPr kumimoji="0" lang="es-ES" sz="16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Developer</a:t>
            </a: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 Technologies MVP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7F6AFB6-20C3-4BCF-B654-8D2757EE233F}"/>
              </a:ext>
            </a:extLst>
          </p:cNvPr>
          <p:cNvSpPr txBox="1"/>
          <p:nvPr/>
        </p:nvSpPr>
        <p:spPr>
          <a:xfrm>
            <a:off x="2407636" y="6126301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@cmendibl3</a:t>
            </a:r>
          </a:p>
        </p:txBody>
      </p:sp>
      <p:pic>
        <p:nvPicPr>
          <p:cNvPr id="2" name="v_barcelona">
            <a:hlinkClick r:id="" action="ppaction://media"/>
            <a:extLst>
              <a:ext uri="{FF2B5EF4-FFF2-40B4-BE49-F238E27FC236}">
                <a16:creationId xmlns:a16="http://schemas.microsoft.com/office/drawing/2014/main" id="{10A1CCEC-784C-408E-B0EC-FDB1F691EEA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941910" y="3429000"/>
            <a:ext cx="5143500" cy="3429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61825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602FCB8B-821E-4A33-8F7F-F3C2369359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879" y="1307482"/>
            <a:ext cx="6102242" cy="48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AAF1BF6-754A-4E2F-98FB-0367AA4DEC14}"/>
              </a:ext>
            </a:extLst>
          </p:cNvPr>
          <p:cNvSpPr/>
          <p:nvPr/>
        </p:nvSpPr>
        <p:spPr>
          <a:xfrm>
            <a:off x="7668401" y="1359899"/>
            <a:ext cx="1423182" cy="158132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8F875E-BEC6-4067-9264-6C76BA3B0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Twelve-Factor Microservice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6010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41857-66C9-415F-B819-409BAF66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Kubernetes, Micros &amp; Key Vault Integration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694B7-EAA9-49CD-9345-D9C713EFF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Syncing Kubernetes Secrets: who &amp; how?</a:t>
            </a:r>
          </a:p>
          <a:p>
            <a:r>
              <a:rPr lang="en-GB" dirty="0"/>
              <a:t>Microservices have Key Vault dependencies</a:t>
            </a:r>
          </a:p>
          <a:p>
            <a:r>
              <a:rPr lang="en-GB" dirty="0"/>
              <a:t>Environment variables are a “De Facto Standard”</a:t>
            </a:r>
          </a:p>
          <a:p>
            <a:r>
              <a:rPr lang="en-GB" dirty="0">
                <a:sym typeface="Wingdings" panose="05000000000000000000" pitchFamily="2" charset="2"/>
              </a:rPr>
              <a:t>Need a KISS solution</a:t>
            </a:r>
          </a:p>
          <a:p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08578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6E807-3CFB-4BA0-AC8F-705FA9845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Azure Managed Identity – Pod Identity</a:t>
            </a:r>
          </a:p>
        </p:txBody>
      </p:sp>
      <p:pic>
        <p:nvPicPr>
          <p:cNvPr id="1026" name="Picture 2" descr="Pod identities allow a pod to automatically request access to other services">
            <a:extLst>
              <a:ext uri="{FF2B5EF4-FFF2-40B4-BE49-F238E27FC236}">
                <a16:creationId xmlns:a16="http://schemas.microsoft.com/office/drawing/2014/main" id="{F7A1B7F4-87D1-4FED-8B0C-709252B20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910" y="1633713"/>
            <a:ext cx="7256180" cy="4001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02891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41857-66C9-415F-B819-409BAF66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Demo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034934-DE96-4BF6-8658-FED11D1F6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49640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41857-66C9-415F-B819-409BAF66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/>
              <a:t>dapr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694B7-EAA9-49CD-9345-D9C713EFF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 event-driven, portable runtime for building microservices on cloud and edge.</a:t>
            </a:r>
          </a:p>
          <a:p>
            <a:r>
              <a:rPr lang="en-GB" dirty="0"/>
              <a:t>Powerful Building Blocks</a:t>
            </a:r>
          </a:p>
          <a:p>
            <a:r>
              <a:rPr lang="en-GB" dirty="0"/>
              <a:t>Open API</a:t>
            </a:r>
          </a:p>
          <a:p>
            <a:r>
              <a:rPr lang="en-GB" dirty="0"/>
              <a:t>Works with any programming language</a:t>
            </a:r>
          </a:p>
          <a:p>
            <a:r>
              <a:rPr lang="en-GB" dirty="0"/>
              <a:t>Open Source</a:t>
            </a:r>
          </a:p>
        </p:txBody>
      </p:sp>
      <p:pic>
        <p:nvPicPr>
          <p:cNvPr id="1034" name="Picture 10" descr="Image result for dapr logo png">
            <a:extLst>
              <a:ext uri="{FF2B5EF4-FFF2-40B4-BE49-F238E27FC236}">
                <a16:creationId xmlns:a16="http://schemas.microsoft.com/office/drawing/2014/main" id="{07104850-DF3D-43D6-9B40-8D7D1778D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287" y="4244989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738531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Sponsors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3774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96B35D-E093-4E41-ACE9-1A585A6732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5" y="0"/>
            <a:ext cx="6046109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C697C3-64D3-4CC4-B858-183AF014A74E}"/>
              </a:ext>
            </a:extLst>
          </p:cNvPr>
          <p:cNvSpPr txBox="1"/>
          <p:nvPr/>
        </p:nvSpPr>
        <p:spPr>
          <a:xfrm rot="21193628">
            <a:off x="1386863" y="4518508"/>
            <a:ext cx="4541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GRACIAS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CFEC10-C209-4784-A902-7B092A9A82BB}"/>
              </a:ext>
            </a:extLst>
          </p:cNvPr>
          <p:cNvSpPr txBox="1"/>
          <p:nvPr/>
        </p:nvSpPr>
        <p:spPr>
          <a:xfrm>
            <a:off x="8157028" y="1422400"/>
            <a:ext cx="27489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Más información: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4"/>
              </a:rPr>
              <a:t>info@netcoreconf.com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@Netcoreconf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Visítanos en: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311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8574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E58CE-DAFA-49B1-8F27-32D423105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89AAF-E755-4671-B97F-AE69456E4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 credentials in your repo</a:t>
            </a:r>
          </a:p>
          <a:p>
            <a:r>
              <a:rPr lang="en-GB" dirty="0"/>
              <a:t>No credentials in your code</a:t>
            </a:r>
          </a:p>
          <a:p>
            <a:r>
              <a:rPr lang="en-GB" dirty="0"/>
              <a:t>Finish on time so we can all have lunch!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99524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F2142-5341-4114-A313-10C175D00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A story from 2015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9D699-C2A7-48CF-9571-0F690997D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Attempted to create private repo on GitHub via the Visual Studio Git extension.</a:t>
            </a:r>
          </a:p>
          <a:p>
            <a:r>
              <a:rPr lang="en-GB" dirty="0"/>
              <a:t>Unfortunately, the Visual Studio Git extension made the repository public rather than private.</a:t>
            </a:r>
          </a:p>
          <a:p>
            <a:r>
              <a:rPr lang="en-GB" dirty="0"/>
              <a:t>The developer had committed his AWS access key and AWS secret access key.</a:t>
            </a:r>
          </a:p>
          <a:p>
            <a:r>
              <a:rPr lang="en-GB" dirty="0"/>
              <a:t>The keys were compromised and got into the hands of the wrong party and ran up $6,500 in AWS charges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3880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 result for panic black and white photography">
            <a:extLst>
              <a:ext uri="{FF2B5EF4-FFF2-40B4-BE49-F238E27FC236}">
                <a16:creationId xmlns:a16="http://schemas.microsoft.com/office/drawing/2014/main" id="{92C9BE9E-2C11-4F77-AF67-48EFEBB26B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1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8272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job fired black and white photography">
            <a:extLst>
              <a:ext uri="{FF2B5EF4-FFF2-40B4-BE49-F238E27FC236}">
                <a16:creationId xmlns:a16="http://schemas.microsoft.com/office/drawing/2014/main" id="{AB2A5A3C-DECE-4951-AAC5-134A2A4ED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525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70747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89C5C-5B5C-47E8-BEA0-A4BB67ADE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CA2EF-E275-410E-851E-D8326C6DB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Credentials are anything that allows someone to gain elevated privileges to your systems:</a:t>
            </a:r>
          </a:p>
          <a:p>
            <a:pPr lvl="1"/>
            <a:r>
              <a:rPr lang="en-GB" dirty="0"/>
              <a:t>Passwords</a:t>
            </a:r>
          </a:p>
          <a:p>
            <a:pPr lvl="1"/>
            <a:r>
              <a:rPr lang="en-GB" dirty="0"/>
              <a:t>SSH Keys</a:t>
            </a:r>
          </a:p>
          <a:p>
            <a:pPr lvl="1"/>
            <a:r>
              <a:rPr lang="en-GB" dirty="0"/>
              <a:t>Private keys or certificates</a:t>
            </a:r>
          </a:p>
          <a:p>
            <a:pPr lvl="1"/>
            <a:r>
              <a:rPr lang="en-GB" dirty="0"/>
              <a:t>OAuth Consumer or Token Secrets</a:t>
            </a:r>
          </a:p>
          <a:p>
            <a:pPr lvl="1"/>
            <a:r>
              <a:rPr lang="en-GB" dirty="0"/>
              <a:t>Cloud Access and Secret Keys</a:t>
            </a:r>
          </a:p>
          <a:p>
            <a:r>
              <a:rPr lang="en-GB" dirty="0"/>
              <a:t>Don’t ever publish credentials to an SCM, public or private</a:t>
            </a:r>
          </a:p>
          <a:p>
            <a:pPr marL="0" indent="0">
              <a:buNone/>
            </a:pPr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50158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41857-66C9-415F-B819-409BAF663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.NET Core Secret Manager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694B7-EAA9-49CD-9345-D9C713EFF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Secret Manager tool stores sensitive data during the development</a:t>
            </a:r>
          </a:p>
          <a:p>
            <a:r>
              <a:rPr lang="en-GB" dirty="0"/>
              <a:t>App secrets are stored in a separate location from the project tree:</a:t>
            </a:r>
          </a:p>
          <a:p>
            <a:pPr lvl="1"/>
            <a:r>
              <a:rPr lang="en-GB" dirty="0"/>
              <a:t>%APPDATA%\Microsoft\</a:t>
            </a:r>
            <a:r>
              <a:rPr lang="en-GB" dirty="0" err="1"/>
              <a:t>UserSecrets</a:t>
            </a:r>
            <a:r>
              <a:rPr lang="en-GB" dirty="0"/>
              <a:t>\</a:t>
            </a:r>
          </a:p>
          <a:p>
            <a:r>
              <a:rPr lang="en-GB" dirty="0"/>
              <a:t>The app secrets are associated with a specific project or shared across several projects</a:t>
            </a:r>
          </a:p>
          <a:p>
            <a:r>
              <a:rPr lang="en-GB" dirty="0"/>
              <a:t>The app secrets aren't checked into source control.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8391316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PRESENTATIONINFO" val="{&quot;DocumentId&quot;:&quot;6e6545bfdeb6417aa59e3ddf0ed0825c&quot;,&quot;LanguageCode&quot;:&quot;es-ES&quot;,&quot;SlideGuids&quot;:[&quot;250528d0-7947-4bcd-aa4a-558b38fc3d12&quot;,&quot;93f0727e-8a91-4a15-9016-8ebeb0dbc872&quot;,&quot;8e84da45-8735-4c90-89e4-51ee76a4674a&quot;,&quot;cfbb7246-a6bd-4d49-8a0e-f489067c1e4c&quot;,&quot;40af61cf-0eee-4564-8c45-5d181a3fb5e8&quot;,&quot;56d58628-8b87-4d32-8a4d-c3efa2a07993&quot;,&quot;803becb8-7299-4e28-b1f3-78a1fc17ef24&quot;,&quot;ddb6d071-c639-4ba1-a159-453f9695527b&quot;,&quot;b5ce604a-09e6-4d01-bdbf-77dc39bf0487&quot;,&quot;8b4d8a7f-96de-473f-8117-33a8c2cb4009&quot;,&quot;35284931-3767-4e11-973e-10e94c508f2c&quot;,&quot;bd1e9b03-add0-4e56-9a30-2cd4ea73a110&quot;,&quot;46d2c759-833a-4e1d-824c-bac3c205ba20&quot;,&quot;fb207881-1599-440e-82fd-ce7aa18f6f1e&quot;,&quot;9c18a537-195f-4129-9148-164fdcf41178&quot;,&quot;b221753a-0bb3-416c-9c61-6304fa94bb79&quot;,&quot;eebd07cf-6332-4ffc-90bf-675d74aeebeb&quot;,&quot;781d4dfa-e2a5-4bb1-8d87-67eac05a6a7c&quot;,&quot;400b76e7-ff39-4671-978b-7698b493827e&quot;,&quot;56eeff3e-7afa-4b32-8ada-0a04ed07709c&quot;,&quot;662236e8-a2a0-4513-b240-1e6d5393f0bd&quot;,&quot;941044e0-4362-45d4-8569-17678e4bc655&quot;,&quot;27e36fbe-da18-421e-87ab-454eb827ace3&quot;,&quot;cc726f99-4a94-4cca-9836-24f344c1f743&quot;,&quot;e5a1fb6d-2081-4667-8cd0-bab942ced2fb&quot;,&quot;12c10eb9-8f68-4014-b698-a67965ea6bb6&quot;],&quot;TimeStamp&quot;:&quot;2020-01-16T20:46:12.9005475+01:00&quot;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b5ce604a-09e6-4d01-bdbf-77dc39bf0487&quot;,&quot;TimeStamp&quot;:&quot;2020-01-16T20:41:12.7892508+01:00&quot;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8b4d8a7f-96de-473f-8117-33a8c2cb4009&quot;,&quot;TimeStamp&quot;:&quot;2020-01-16T20:41:12.7892508+01:00&quot;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35284931-3767-4e11-973e-10e94c508f2c&quot;,&quot;TimeStamp&quot;:&quot;2020-01-16T20:41:12.7892508+01:00&quot;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bd1e9b03-add0-4e56-9a30-2cd4ea73a110&quot;,&quot;TimeStamp&quot;:&quot;2020-01-16T20:41:12.7892508+01:00&quot;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46d2c759-833a-4e1d-824c-bac3c205ba20&quot;,&quot;TimeStamp&quot;:&quot;2020-01-16T20:41:12.7892508+01:00&quot;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fb207881-1599-440e-82fd-ce7aa18f6f1e&quot;,&quot;TimeStamp&quot;:&quot;2020-01-16T20:41:12.7902346+01:00&quot;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c18a537-195f-4129-9148-164fdcf41178&quot;,&quot;TimeStamp&quot;:&quot;2020-01-16T20:41:12.7902346+01:00&quot;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b221753a-0bb3-416c-9c61-6304fa94bb79&quot;,&quot;TimeStamp&quot;:&quot;2020-01-16T20:41:12.7902346+01:00&quot;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eebd07cf-6332-4ffc-90bf-675d74aeebeb&quot;,&quot;TimeStamp&quot;:&quot;2020-01-16T20:41:12.7902346+01:00&quot;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781d4dfa-e2a5-4bb1-8d87-67eac05a6a7c&quot;,&quot;TimeStamp&quot;:&quot;2020-01-16T20:41:12.7902346+01:00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250528d0-7947-4bcd-aa4a-558b38fc3d12&quot;,&quot;TimeStamp&quot;:&quot;2020-01-16T20:41:12.7105202+01:00&quot;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400b76e7-ff39-4671-978b-7698b493827e&quot;,&quot;TimeStamp&quot;:&quot;2020-01-16T20:41:12.7902346+01:00&quot;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56eeff3e-7afa-4b32-8ada-0a04ed07709c&quot;,&quot;TimeStamp&quot;:&quot;2020-01-16T20:41:12.7902346+01:00&quot;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62236e8-a2a0-4513-b240-1e6d5393f0bd&quot;,&quot;TimeStamp&quot;:&quot;2020-01-16T20:41:12.7902346+01:00&quot;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41044e0-4362-45d4-8569-17678e4bc655&quot;,&quot;TimeStamp&quot;:&quot;2020-01-16T20:41:12.7902346+01:00&quot;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27e36fbe-da18-421e-87ab-454eb827ace3&quot;,&quot;TimeStamp&quot;:&quot;2020-01-16T20:41:12.7902346+01:00&quot;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c726f99-4a94-4cca-9836-24f344c1f743&quot;,&quot;TimeStamp&quot;:&quot;2020-01-16T20:41:12.7912306+01:00&quot;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e5a1fb6d-2081-4667-8cd0-bab942ced2fb&quot;,&quot;TimeStamp&quot;:&quot;2020-01-16T20:41:12.7912306+01:00&quot;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12c10eb9-8f68-4014-b698-a67965ea6bb6&quot;,&quot;TimeStamp&quot;:&quot;2020-01-16T20:41:12.7912306+01:00&quot;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93f0727e-8a91-4a15-9016-8ebeb0dbc872&quot;,&quot;TimeStamp&quot;:&quot;2020-01-16T20:41:12.7883657+01:00&quot;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8e84da45-8735-4c90-89e4-51ee76a4674a&quot;,&quot;TimeStamp&quot;:&quot;2020-01-16T20:41:12.7883657+01:00&quot;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fbb7246-a6bd-4d49-8a0e-f489067c1e4c&quot;,&quot;TimeStamp&quot;:&quot;2020-01-16T20:41:12.7883657+01:00&quot;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40af61cf-0eee-4564-8c45-5d181a3fb5e8&quot;,&quot;TimeStamp&quot;:&quot;2020-01-16T20:41:12.7883657+01:00&quot;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56d58628-8b87-4d32-8a4d-c3efa2a07993&quot;,&quot;TimeStamp&quot;:&quot;2020-01-16T20:41:12.7892508+01:00&quot;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803becb8-7299-4e28-b1f3-78a1fc17ef24&quot;,&quot;TimeStamp&quot;:&quot;2020-01-16T20:41:12.7892508+01:00&quot;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ddb6d071-c639-4ba1-a159-453f9695527b&quot;,&quot;TimeStamp&quot;:&quot;2020-01-16T20:41:12.7892508+01:00&quot;}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1753</TotalTime>
  <Words>1921</Words>
  <Application>Microsoft Office PowerPoint</Application>
  <PresentationFormat>Widescreen</PresentationFormat>
  <Paragraphs>253</Paragraphs>
  <Slides>26</Slides>
  <Notes>24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Helvetica</vt:lpstr>
      <vt:lpstr>Segoe UI</vt:lpstr>
      <vt:lpstr>Tema de Office</vt:lpstr>
      <vt:lpstr>PowerPoint Presentation</vt:lpstr>
      <vt:lpstr>PowerPoint Presentation</vt:lpstr>
      <vt:lpstr>Sponsors</vt:lpstr>
      <vt:lpstr>GOAL</vt:lpstr>
      <vt:lpstr>A story from 2015</vt:lpstr>
      <vt:lpstr>PowerPoint Presentation</vt:lpstr>
      <vt:lpstr>PowerPoint Presentation</vt:lpstr>
      <vt:lpstr>Advice</vt:lpstr>
      <vt:lpstr>.NET Core Secret Manager</vt:lpstr>
      <vt:lpstr>Secrets are Stored in a Separate Location</vt:lpstr>
      <vt:lpstr>DEMO</vt:lpstr>
      <vt:lpstr>Azure Key Vault Secret Manager</vt:lpstr>
      <vt:lpstr>DEMO</vt:lpstr>
      <vt:lpstr>Azure Managed Identity</vt:lpstr>
      <vt:lpstr>Azure Managed Identity</vt:lpstr>
      <vt:lpstr>Azure Managed Identity</vt:lpstr>
      <vt:lpstr>Azure services that support managed identities</vt:lpstr>
      <vt:lpstr>Azure services that support Azure AD authentication</vt:lpstr>
      <vt:lpstr>DEMO</vt:lpstr>
      <vt:lpstr>The Twelve-Factor Microservice</vt:lpstr>
      <vt:lpstr>Kubernetes, Micros &amp; Key Vault Integration</vt:lpstr>
      <vt:lpstr>Azure Managed Identity – Pod Identity</vt:lpstr>
      <vt:lpstr>Demo</vt:lpstr>
      <vt:lpstr>dapr</vt:lpstr>
      <vt:lpstr>Sponsors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Manuel Sánchez</dc:creator>
  <cp:lastModifiedBy>Carlos Mendible</cp:lastModifiedBy>
  <cp:revision>56</cp:revision>
  <dcterms:created xsi:type="dcterms:W3CDTF">2018-11-16T16:29:33Z</dcterms:created>
  <dcterms:modified xsi:type="dcterms:W3CDTF">2020-01-17T12:38:01Z</dcterms:modified>
</cp:coreProperties>
</file>

<file path=docProps/thumbnail.jpeg>
</file>